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7"/>
  </p:notesMasterIdLst>
  <p:sldIdLst>
    <p:sldId id="256" r:id="rId2"/>
    <p:sldId id="341" r:id="rId3"/>
    <p:sldId id="347" r:id="rId4"/>
    <p:sldId id="305" r:id="rId5"/>
    <p:sldId id="306" r:id="rId6"/>
    <p:sldId id="307" r:id="rId7"/>
    <p:sldId id="342" r:id="rId8"/>
    <p:sldId id="348" r:id="rId9"/>
    <p:sldId id="343" r:id="rId10"/>
    <p:sldId id="344" r:id="rId11"/>
    <p:sldId id="345" r:id="rId12"/>
    <p:sldId id="346" r:id="rId13"/>
    <p:sldId id="350" r:id="rId14"/>
    <p:sldId id="351" r:id="rId15"/>
    <p:sldId id="349" r:id="rId16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5"/>
    <p:restoredTop sz="78784" autoAdjust="0"/>
  </p:normalViewPr>
  <p:slideViewPr>
    <p:cSldViewPr>
      <p:cViewPr>
        <p:scale>
          <a:sx n="100" d="100"/>
          <a:sy n="100" d="100"/>
        </p:scale>
        <p:origin x="1656" y="-5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923273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nl-BE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</a:t>
            </a:r>
            <a:r>
              <a:rPr lang="fr-FR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population a pu être vaccinée en utilisant les cartes produites lors du </a:t>
            </a:r>
            <a:r>
              <a:rPr lang="fr-FR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Mapathon</a:t>
            </a: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416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Europe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occidentale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les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territoires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assez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bien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cartographiés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toutes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cartes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à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près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équivalentes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Même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OSM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parait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détaillé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35258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monde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n’est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entièrement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couvert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cartes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détaillées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certaines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régions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d’Afrique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n’existe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 de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cartes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Voici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exemple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carte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venant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without Borders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RDC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utilisée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plannifier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lutte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contre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épidémie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le terrain. </a:t>
            </a:r>
            <a:endParaRPr lang="en-US" sz="11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812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lorsqu’on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recherche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carte sur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petite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ville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reculée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Tchad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s-I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 ou sur un camp </a:t>
            </a:r>
            <a:r>
              <a:rPr lang="is-IS" sz="11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réfugiés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86457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1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</a:t>
            </a:r>
            <a:r>
              <a:rPr lang="fr-FR" sz="1100" b="0" i="0" kern="120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Maps</a:t>
            </a:r>
            <a:r>
              <a:rPr lang="fr-FR" sz="1100" b="0" i="0" kern="120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peu intérêt à cartographier un</a:t>
            </a:r>
            <a:r>
              <a:rPr lang="fr-FR" sz="1100" b="0" i="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tel territoire.  Il y a peu d’argent à en retirer, les gens sont pauvres et n’utilisent pas Google </a:t>
            </a:r>
            <a:r>
              <a:rPr lang="fr-FR" sz="1100" b="0" i="0" kern="1200" baseline="0" noProof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Maps</a:t>
            </a:r>
            <a:r>
              <a:rPr lang="fr-FR" sz="1100" b="0" i="0" kern="1200" baseline="0" noProof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Les gouvernements n’ont pas les moyens non plus de cartographier des territoires reculés. </a:t>
            </a:r>
            <a:endParaRPr lang="fr-FR" sz="1100" b="0" i="0" kern="1200" noProof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024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voici</a:t>
            </a:r>
            <a:r>
              <a:rPr lang="en-US" sz="1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comment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cette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petite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ville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reculée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Tchad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apparait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dans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OpenStreetMap</a:t>
            </a:r>
            <a:r>
              <a:rPr lang="en-US" sz="11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96179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Et voici le développement récent d’OSM en Afrique (2013-2015)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474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9216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Mapathon</a:t>
            </a:r>
            <a:r>
              <a:rPr lang="fr-FR" dirty="0" smtClean="0"/>
              <a:t> 2016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MSF confronté à une </a:t>
            </a:r>
            <a:r>
              <a:rPr lang="fr-F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épidémie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rougeole au Sud-Kivu sur l’Ile d’</a:t>
            </a:r>
            <a:r>
              <a:rPr lang="fr-F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Idwji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RDC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stopper l’</a:t>
            </a:r>
            <a:r>
              <a:rPr lang="fr-F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épidémie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ils doivent vacciner </a:t>
            </a:r>
            <a:r>
              <a:rPr lang="fr-F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très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rapidement 95% de la population.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Mais, comme pour beaucoup d’autres </a:t>
            </a:r>
            <a:r>
              <a:rPr lang="fr-F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régions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monde, ils n’ont aucune carte </a:t>
            </a:r>
            <a:r>
              <a:rPr lang="fr-F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détaillée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l’</a:t>
            </a:r>
            <a:r>
              <a:rPr lang="fr-F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île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permettant de localiser la population avec la </a:t>
            </a:r>
            <a:r>
              <a:rPr lang="fr-F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précision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requise pour ce type d’</a:t>
            </a:r>
            <a:r>
              <a:rPr lang="fr-F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opération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Moins d’une semaine</a:t>
            </a:r>
            <a:r>
              <a:rPr lang="fr-FR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après la demande de MSF émanant du terrain, les 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23.244 </a:t>
            </a:r>
            <a:r>
              <a:rPr lang="fr-F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bâtiments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l’</a:t>
            </a:r>
            <a:r>
              <a:rPr lang="fr-F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île</a:t>
            </a:r>
            <a: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ont été cartographiés.</a:t>
            </a:r>
            <a:br>
              <a:rPr lang="fr-F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6559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5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8"/>
            <a:ext cx="7772400" cy="1046316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1" y="1600200"/>
            <a:ext cx="3994525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4" y="1600200"/>
            <a:ext cx="3994525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69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3D636C07-7E76-46D3-B86B-6AF7C60E533E}" type="datetimeFigureOut">
              <a:rPr lang="nl-NL" smtClean="0"/>
              <a:t>27-03-17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228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jpe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jpeg"/><Relationship Id="rId17" Type="http://schemas.openxmlformats.org/officeDocument/2006/relationships/image" Target="../media/image15.jpeg"/><Relationship Id="rId18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6.jpeg"/><Relationship Id="rId9" Type="http://schemas.openxmlformats.org/officeDocument/2006/relationships/image" Target="../media/image7.png"/><Relationship Id="rId10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931292" y="2655801"/>
            <a:ext cx="7281416" cy="1546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Oxygen"/>
              </a:rPr>
              <a:t>Grand </a:t>
            </a:r>
            <a:r>
              <a:rPr lang="en-GB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Oxygen"/>
              </a:rPr>
              <a:t>Mapathon</a:t>
            </a:r>
            <a:r>
              <a:rPr lang="en-GB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Oxygen"/>
              </a:rPr>
              <a:t> National</a:t>
            </a:r>
            <a:br>
              <a:rPr lang="en-GB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Oxygen"/>
              </a:rPr>
            </a:br>
            <a:r>
              <a:rPr lang="en-GB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Oxygen"/>
              </a:rPr>
              <a:t>25 mars 2017</a:t>
            </a:r>
            <a:endParaRPr lang="en-GB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Oxygen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subTitle" idx="3"/>
          </p:nvPr>
        </p:nvSpPr>
        <p:spPr>
          <a:xfrm>
            <a:off x="755576" y="4938319"/>
            <a:ext cx="7772400" cy="1046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 dirty="0" err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Oxygen"/>
              </a:rPr>
              <a:t>Cartographions</a:t>
            </a:r>
            <a:r>
              <a:rPr lang="en-GB" sz="360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Oxygen"/>
              </a:rPr>
              <a:t> le Sierra Leone !</a:t>
            </a:r>
            <a:endParaRPr lang="en-GB" sz="3600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  <a:sym typeface="Oxygen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222794" y="908720"/>
            <a:ext cx="4698412" cy="649077"/>
          </a:xfrm>
          <a:prstGeom prst="rect">
            <a:avLst/>
          </a:prstGeom>
          <a:ln>
            <a:noFill/>
          </a:ln>
        </p:spPr>
      </p:pic>
      <p:sp>
        <p:nvSpPr>
          <p:cNvPr id="12" name="CustomShape 2"/>
          <p:cNvSpPr/>
          <p:nvPr/>
        </p:nvSpPr>
        <p:spPr>
          <a:xfrm>
            <a:off x="482400" y="9308880"/>
            <a:ext cx="918720" cy="75456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3"/>
          <p:cNvSpPr/>
          <p:nvPr/>
        </p:nvSpPr>
        <p:spPr>
          <a:xfrm>
            <a:off x="12033000" y="9334440"/>
            <a:ext cx="2877480" cy="69912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14"/>
          <p:cNvSpPr/>
          <p:nvPr/>
        </p:nvSpPr>
        <p:spPr>
          <a:xfrm>
            <a:off x="9914760" y="9226440"/>
            <a:ext cx="1743840" cy="93132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15"/>
          <p:cNvSpPr/>
          <p:nvPr/>
        </p:nvSpPr>
        <p:spPr>
          <a:xfrm>
            <a:off x="4037400" y="9256680"/>
            <a:ext cx="2103840" cy="880560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16"/>
          <p:cNvSpPr/>
          <p:nvPr/>
        </p:nvSpPr>
        <p:spPr>
          <a:xfrm>
            <a:off x="1973880" y="9406800"/>
            <a:ext cx="1593360" cy="676440"/>
          </a:xfrm>
          <a:prstGeom prst="rect">
            <a:avLst/>
          </a:prstGeom>
          <a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17"/>
          <p:cNvSpPr/>
          <p:nvPr/>
        </p:nvSpPr>
        <p:spPr>
          <a:xfrm>
            <a:off x="6962040" y="9411120"/>
            <a:ext cx="2279160" cy="663840"/>
          </a:xfrm>
          <a:prstGeom prst="rect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2"/>
          <p:cNvSpPr/>
          <p:nvPr/>
        </p:nvSpPr>
        <p:spPr>
          <a:xfrm>
            <a:off x="634800" y="9461280"/>
            <a:ext cx="918720" cy="75456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3"/>
          <p:cNvSpPr/>
          <p:nvPr/>
        </p:nvSpPr>
        <p:spPr>
          <a:xfrm>
            <a:off x="12185400" y="9486840"/>
            <a:ext cx="2877480" cy="69912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14"/>
          <p:cNvSpPr/>
          <p:nvPr/>
        </p:nvSpPr>
        <p:spPr>
          <a:xfrm>
            <a:off x="10067160" y="9378840"/>
            <a:ext cx="1743840" cy="93132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15"/>
          <p:cNvSpPr/>
          <p:nvPr/>
        </p:nvSpPr>
        <p:spPr>
          <a:xfrm>
            <a:off x="4189800" y="9409080"/>
            <a:ext cx="2103840" cy="880560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CustomShape 16"/>
          <p:cNvSpPr/>
          <p:nvPr/>
        </p:nvSpPr>
        <p:spPr>
          <a:xfrm>
            <a:off x="2126280" y="9559200"/>
            <a:ext cx="1593360" cy="676440"/>
          </a:xfrm>
          <a:prstGeom prst="rect">
            <a:avLst/>
          </a:prstGeom>
          <a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17"/>
          <p:cNvSpPr/>
          <p:nvPr/>
        </p:nvSpPr>
        <p:spPr>
          <a:xfrm>
            <a:off x="7114440" y="9563520"/>
            <a:ext cx="2279160" cy="663840"/>
          </a:xfrm>
          <a:prstGeom prst="rect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2"/>
          <p:cNvSpPr/>
          <p:nvPr/>
        </p:nvSpPr>
        <p:spPr>
          <a:xfrm>
            <a:off x="787200" y="9613680"/>
            <a:ext cx="918720" cy="75456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3"/>
          <p:cNvSpPr/>
          <p:nvPr/>
        </p:nvSpPr>
        <p:spPr>
          <a:xfrm>
            <a:off x="12337800" y="9639240"/>
            <a:ext cx="2877480" cy="699120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CustomShape 14"/>
          <p:cNvSpPr/>
          <p:nvPr/>
        </p:nvSpPr>
        <p:spPr>
          <a:xfrm>
            <a:off x="10219560" y="9531240"/>
            <a:ext cx="1743840" cy="93132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CustomShape 15"/>
          <p:cNvSpPr/>
          <p:nvPr/>
        </p:nvSpPr>
        <p:spPr>
          <a:xfrm>
            <a:off x="4342200" y="9561480"/>
            <a:ext cx="2103840" cy="880560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CustomShape 16"/>
          <p:cNvSpPr/>
          <p:nvPr/>
        </p:nvSpPr>
        <p:spPr>
          <a:xfrm>
            <a:off x="2278680" y="9711600"/>
            <a:ext cx="1593360" cy="676440"/>
          </a:xfrm>
          <a:prstGeom prst="rect">
            <a:avLst/>
          </a:prstGeom>
          <a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CustomShape 17"/>
          <p:cNvSpPr/>
          <p:nvPr/>
        </p:nvSpPr>
        <p:spPr>
          <a:xfrm>
            <a:off x="7266840" y="9715920"/>
            <a:ext cx="2279160" cy="663840"/>
          </a:xfrm>
          <a:prstGeom prst="rect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CustomShape 2"/>
          <p:cNvSpPr/>
          <p:nvPr/>
        </p:nvSpPr>
        <p:spPr>
          <a:xfrm>
            <a:off x="939600" y="9766080"/>
            <a:ext cx="918720" cy="75456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Imag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76" y="6261100"/>
            <a:ext cx="9144000" cy="596900"/>
          </a:xfrm>
          <a:prstGeom prst="rect">
            <a:avLst/>
          </a:prstGeom>
        </p:spPr>
      </p:pic>
      <p:sp>
        <p:nvSpPr>
          <p:cNvPr id="36" name="CustomShape 4"/>
          <p:cNvSpPr>
            <a:spLocks noChangeAspect="1"/>
          </p:cNvSpPr>
          <p:nvPr/>
        </p:nvSpPr>
        <p:spPr>
          <a:xfrm>
            <a:off x="7328699" y="279698"/>
            <a:ext cx="925698" cy="330492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5"/>
          <p:cNvSpPr>
            <a:spLocks noChangeAspect="1"/>
          </p:cNvSpPr>
          <p:nvPr/>
        </p:nvSpPr>
        <p:spPr>
          <a:xfrm>
            <a:off x="1266585" y="158037"/>
            <a:ext cx="810721" cy="573815"/>
          </a:xfrm>
          <a:prstGeom prst="rect">
            <a:avLst/>
          </a:prstGeom>
          <a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CustomShape 6"/>
          <p:cNvSpPr>
            <a:spLocks noChangeAspect="1"/>
          </p:cNvSpPr>
          <p:nvPr/>
        </p:nvSpPr>
        <p:spPr>
          <a:xfrm>
            <a:off x="3936084" y="117126"/>
            <a:ext cx="899494" cy="655636"/>
          </a:xfrm>
          <a:prstGeom prst="rect">
            <a:avLst/>
          </a:prstGeom>
          <a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CustomShape 7"/>
          <p:cNvSpPr>
            <a:spLocks noChangeAspect="1"/>
          </p:cNvSpPr>
          <p:nvPr/>
        </p:nvSpPr>
        <p:spPr>
          <a:xfrm>
            <a:off x="8371493" y="83435"/>
            <a:ext cx="652427" cy="723018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Image 4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952675" y="144935"/>
            <a:ext cx="1615559" cy="600019"/>
          </a:xfrm>
          <a:prstGeom prst="rect">
            <a:avLst/>
          </a:prstGeom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007" y="261726"/>
            <a:ext cx="1020481" cy="366436"/>
          </a:xfrm>
          <a:prstGeom prst="rect">
            <a:avLst/>
          </a:prstGeom>
        </p:spPr>
      </p:pic>
      <p:pic>
        <p:nvPicPr>
          <p:cNvPr id="42" name="Image 41" descr="UCL_mention_pantone282.jpg"/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5331" y="93804"/>
            <a:ext cx="526271" cy="70228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4403" y="199580"/>
            <a:ext cx="1624584" cy="49072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Tais\Dropbox\BROL\Mapathon_Tais\Mapathon_HOT_OSM_WhatWeMapped\Example\Mapathon2016accomplishment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762" y="0"/>
            <a:ext cx="7794476" cy="67572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528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Tais\Dropbox\BROL\Mapathon_Tais\National_mapathon2016\2016_Idjwi_WhatWeMapped\DRC_SK_Idjwi_before_after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2290" y="0"/>
            <a:ext cx="4839421" cy="68487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452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210147"/>
          </a:xfrm>
        </p:spPr>
        <p:txBody>
          <a:bodyPr/>
          <a:lstStyle/>
          <a:p>
            <a:r>
              <a:rPr lang="fr-FR" b="0" dirty="0" smtClean="0"/>
              <a:t>Pourquoi cartographier nous même avec </a:t>
            </a:r>
            <a:r>
              <a:rPr lang="fr-FR" b="0" dirty="0" err="1" smtClean="0"/>
              <a:t>OpenStreetMap</a:t>
            </a:r>
            <a:r>
              <a:rPr lang="fr-FR" b="0" dirty="0" smtClean="0"/>
              <a:t> ?</a:t>
            </a:r>
            <a:endParaRPr lang="fr-FR" b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54997"/>
          </a:xfrm>
        </p:spPr>
        <p:txBody>
          <a:bodyPr/>
          <a:lstStyle/>
          <a:p>
            <a:r>
              <a:rPr lang="fr-FR" dirty="0" smtClean="0"/>
              <a:t>Rapide </a:t>
            </a:r>
            <a:r>
              <a:rPr lang="fr-FR" sz="1600" dirty="0"/>
              <a:t>-  nous sommes </a:t>
            </a:r>
            <a:r>
              <a:rPr lang="fr-FR" sz="1600" dirty="0" smtClean="0"/>
              <a:t>nombreux ! </a:t>
            </a:r>
            <a:endParaRPr lang="fr-FR" sz="1600" dirty="0"/>
          </a:p>
          <a:p>
            <a:r>
              <a:rPr lang="fr-FR" dirty="0" smtClean="0"/>
              <a:t>Indépendant </a:t>
            </a:r>
            <a:r>
              <a:rPr lang="fr-FR" sz="1600" dirty="0" smtClean="0"/>
              <a:t>– nous décidons ce que nous cartographions ! </a:t>
            </a:r>
          </a:p>
          <a:p>
            <a:r>
              <a:rPr lang="fr-FR" dirty="0" smtClean="0"/>
              <a:t>Libre – Ouvert </a:t>
            </a:r>
            <a:r>
              <a:rPr lang="fr-FR" sz="1600" dirty="0" smtClean="0"/>
              <a:t>– tout le monde peut utiliser les données librement !</a:t>
            </a:r>
          </a:p>
          <a:p>
            <a:r>
              <a:rPr lang="fr-FR" dirty="0"/>
              <a:t>	</a:t>
            </a:r>
          </a:p>
        </p:txBody>
      </p:sp>
      <p:pic>
        <p:nvPicPr>
          <p:cNvPr id="4" name="Shape 121"/>
          <p:cNvPicPr preferRelativeResize="0"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7908" y="3081437"/>
            <a:ext cx="6228184" cy="377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8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75" y="402788"/>
            <a:ext cx="5220072" cy="642066"/>
          </a:xfrm>
        </p:spPr>
        <p:txBody>
          <a:bodyPr/>
          <a:lstStyle/>
          <a:p>
            <a:r>
              <a:rPr lang="fr-FR" sz="3200" b="0" dirty="0" smtClean="0"/>
              <a:t>Cartographie en 4 étapes</a:t>
            </a:r>
            <a:endParaRPr lang="fr-FR" sz="3200" b="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type="body" idx="1"/>
          </p:nvPr>
        </p:nvSpPr>
        <p:spPr>
          <a:xfrm>
            <a:off x="305594" y="4480155"/>
            <a:ext cx="4451726" cy="907504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fr-FR" sz="2000" dirty="0" smtClean="0"/>
              <a:t>Des volontaires tracent des </a:t>
            </a:r>
            <a:br>
              <a:rPr lang="fr-FR" sz="2000" dirty="0" smtClean="0"/>
            </a:br>
            <a:r>
              <a:rPr lang="fr-FR" sz="2000" dirty="0" smtClean="0"/>
              <a:t>bâtiments et/ou des routes</a:t>
            </a:r>
          </a:p>
          <a:p>
            <a:pPr marL="457200" indent="-457200">
              <a:buFontTx/>
              <a:buAutoNum type="arabicPeriod"/>
            </a:pPr>
            <a:r>
              <a:rPr lang="fr-FR" sz="2000" dirty="0" smtClean="0"/>
              <a:t>Des </a:t>
            </a:r>
            <a:r>
              <a:rPr lang="fr-FR" sz="2000" dirty="0"/>
              <a:t>volontaires expérimentés vérifient le travail effectué</a:t>
            </a:r>
          </a:p>
          <a:p>
            <a:pPr marL="457200" indent="-457200">
              <a:buAutoNum type="arabicPeriod"/>
            </a:pPr>
            <a:endParaRPr lang="fr-FR" sz="2000" dirty="0" smtClean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24657"/>
            <a:ext cx="3865535" cy="264511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94" y="1628800"/>
            <a:ext cx="3879822" cy="285135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235647" y="2595726"/>
            <a:ext cx="38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3. Des </a:t>
            </a:r>
            <a:r>
              <a:rPr lang="fr-FR" sz="2000" dirty="0"/>
              <a:t>volontaires complètent l’information sur le </a:t>
            </a:r>
            <a:r>
              <a:rPr lang="fr-FR" sz="2000" dirty="0" smtClean="0"/>
              <a:t>terrain</a:t>
            </a:r>
            <a:endParaRPr lang="fr-FR" sz="2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5142627" y="6150114"/>
            <a:ext cx="3888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4</a:t>
            </a:r>
            <a:r>
              <a:rPr lang="fr-FR" sz="2000" dirty="0" smtClean="0"/>
              <a:t>. Les cartes sont disponibles </a:t>
            </a:r>
            <a:r>
              <a:rPr lang="fr-FR" sz="2000" dirty="0"/>
              <a:t>sur le </a:t>
            </a:r>
            <a:r>
              <a:rPr lang="fr-FR" sz="2000" dirty="0" smtClean="0"/>
              <a:t>terrain pour l’aide</a:t>
            </a:r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5869" y="3861048"/>
            <a:ext cx="3856538" cy="234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1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b="0" dirty="0" smtClean="0"/>
              <a:t>Quand vous contribuez à la cartographie, vous aidez les ONG à résoudre des problèmes tels que : </a:t>
            </a:r>
            <a:endParaRPr lang="fr-FR" sz="2400" b="0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376" y="1719467"/>
            <a:ext cx="1329249" cy="1329249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16402" y="1715638"/>
            <a:ext cx="1329249" cy="1329249"/>
          </a:xfrm>
          <a:prstGeom prst="rect">
            <a:avLst/>
          </a:prstGeom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4376" y="3922875"/>
            <a:ext cx="1330887" cy="1330887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79023" y="1690221"/>
            <a:ext cx="1270000" cy="1270000"/>
          </a:xfrm>
          <a:prstGeom prst="rect">
            <a:avLst/>
          </a:prstGeom>
        </p:spPr>
      </p:pic>
      <p:pic>
        <p:nvPicPr>
          <p:cNvPr id="10" name="Picture 19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74280" y="4113696"/>
            <a:ext cx="1196509" cy="1196509"/>
          </a:xfrm>
          <a:prstGeom prst="rect">
            <a:avLst/>
          </a:prstGeom>
        </p:spPr>
      </p:pic>
      <p:pic>
        <p:nvPicPr>
          <p:cNvPr id="11" name="Picture 20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01390" y="4083020"/>
            <a:ext cx="990233" cy="990233"/>
          </a:xfrm>
          <a:prstGeom prst="rect">
            <a:avLst/>
          </a:prstGeom>
        </p:spPr>
      </p:pic>
      <p:pic>
        <p:nvPicPr>
          <p:cNvPr id="12" name="Picture 21"/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48839" y="4134061"/>
            <a:ext cx="1119701" cy="1119701"/>
          </a:xfrm>
          <a:prstGeom prst="rect">
            <a:avLst/>
          </a:prstGeom>
        </p:spPr>
      </p:pic>
      <p:sp>
        <p:nvSpPr>
          <p:cNvPr id="13" name="TextBox 23"/>
          <p:cNvSpPr txBox="1"/>
          <p:nvPr/>
        </p:nvSpPr>
        <p:spPr>
          <a:xfrm>
            <a:off x="2669832" y="3161604"/>
            <a:ext cx="19094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/>
                <a:cs typeface="Arial"/>
              </a:rPr>
              <a:t>Maladies </a:t>
            </a:r>
            <a:r>
              <a:rPr lang="en-US" sz="1500" dirty="0" err="1" smtClean="0">
                <a:latin typeface="Arial"/>
                <a:cs typeface="Arial"/>
              </a:rPr>
              <a:t>infectieuses</a:t>
            </a:r>
            <a:r>
              <a:rPr lang="en-US" sz="1500" dirty="0"/>
              <a:t> </a:t>
            </a: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>(ex : </a:t>
            </a:r>
            <a:r>
              <a:rPr lang="en-US" sz="1500" dirty="0" smtClean="0">
                <a:latin typeface="Arial"/>
                <a:cs typeface="Arial"/>
              </a:rPr>
              <a:t>Ebola)</a:t>
            </a:r>
          </a:p>
        </p:txBody>
      </p:sp>
      <p:pic>
        <p:nvPicPr>
          <p:cNvPr id="14" name="Picture 24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1588" y="1517633"/>
            <a:ext cx="1729191" cy="1729191"/>
          </a:xfrm>
          <a:prstGeom prst="rect">
            <a:avLst/>
          </a:prstGeom>
        </p:spPr>
      </p:pic>
      <p:sp>
        <p:nvSpPr>
          <p:cNvPr id="15" name="TextBox 26"/>
          <p:cNvSpPr txBox="1"/>
          <p:nvPr/>
        </p:nvSpPr>
        <p:spPr>
          <a:xfrm>
            <a:off x="4664548" y="3175715"/>
            <a:ext cx="19094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 smtClean="0">
                <a:latin typeface="Arial"/>
                <a:cs typeface="Arial"/>
              </a:rPr>
              <a:t>Campagne</a:t>
            </a:r>
            <a:r>
              <a:rPr lang="en-US" sz="1500" dirty="0" err="1" smtClean="0"/>
              <a:t>s</a:t>
            </a:r>
            <a:r>
              <a:rPr lang="en-US" sz="1500" dirty="0" smtClean="0"/>
              <a:t> de vaccination</a:t>
            </a:r>
            <a:endParaRPr lang="en-US" sz="1500" dirty="0" smtClean="0">
              <a:latin typeface="Arial"/>
              <a:cs typeface="Arial"/>
            </a:endParaRPr>
          </a:p>
        </p:txBody>
      </p:sp>
      <p:sp>
        <p:nvSpPr>
          <p:cNvPr id="16" name="TextBox 27"/>
          <p:cNvSpPr txBox="1"/>
          <p:nvPr/>
        </p:nvSpPr>
        <p:spPr>
          <a:xfrm>
            <a:off x="6588095" y="3175715"/>
            <a:ext cx="21231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/>
                <a:cs typeface="Arial"/>
              </a:rPr>
              <a:t>Maladies </a:t>
            </a:r>
            <a:r>
              <a:rPr lang="en-US" sz="1500" dirty="0" err="1" smtClean="0">
                <a:latin typeface="Arial"/>
                <a:cs typeface="Arial"/>
              </a:rPr>
              <a:t>hydriques</a:t>
            </a:r>
            <a:r>
              <a:rPr lang="en-US" sz="1500" dirty="0" smtClean="0">
                <a:latin typeface="Arial"/>
                <a:cs typeface="Arial"/>
              </a:rPr>
              <a:t> (ex : </a:t>
            </a:r>
            <a:r>
              <a:rPr lang="en-US" sz="1500" dirty="0" err="1" smtClean="0">
                <a:latin typeface="Arial"/>
                <a:cs typeface="Arial"/>
              </a:rPr>
              <a:t>Choléra</a:t>
            </a:r>
            <a:r>
              <a:rPr lang="en-US" sz="1500" dirty="0" smtClean="0">
                <a:latin typeface="Arial"/>
                <a:cs typeface="Arial"/>
              </a:rPr>
              <a:t>)</a:t>
            </a:r>
          </a:p>
        </p:txBody>
      </p:sp>
      <p:sp>
        <p:nvSpPr>
          <p:cNvPr id="17" name="TextBox 28"/>
          <p:cNvSpPr txBox="1"/>
          <p:nvPr/>
        </p:nvSpPr>
        <p:spPr>
          <a:xfrm>
            <a:off x="387646" y="5394872"/>
            <a:ext cx="21231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Arial"/>
                <a:cs typeface="Arial"/>
              </a:rPr>
              <a:t>Malnutrition</a:t>
            </a:r>
          </a:p>
        </p:txBody>
      </p:sp>
      <p:sp>
        <p:nvSpPr>
          <p:cNvPr id="18" name="TextBox 29"/>
          <p:cNvSpPr txBox="1"/>
          <p:nvPr/>
        </p:nvSpPr>
        <p:spPr>
          <a:xfrm>
            <a:off x="2482563" y="5406162"/>
            <a:ext cx="21231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 smtClean="0">
                <a:latin typeface="Arial"/>
                <a:cs typeface="Arial"/>
              </a:rPr>
              <a:t>Tremblement</a:t>
            </a:r>
            <a:r>
              <a:rPr lang="en-US" sz="1500" dirty="0" smtClean="0">
                <a:latin typeface="Arial"/>
                <a:cs typeface="Arial"/>
              </a:rPr>
              <a:t> de </a:t>
            </a:r>
            <a:r>
              <a:rPr lang="en-US" sz="1500" dirty="0" err="1" smtClean="0">
                <a:latin typeface="Arial"/>
                <a:cs typeface="Arial"/>
              </a:rPr>
              <a:t>terre</a:t>
            </a:r>
            <a:endParaRPr lang="en-US" sz="1500" dirty="0" smtClean="0">
              <a:latin typeface="Arial"/>
              <a:cs typeface="Arial"/>
            </a:endParaRPr>
          </a:p>
        </p:txBody>
      </p:sp>
      <p:sp>
        <p:nvSpPr>
          <p:cNvPr id="19" name="TextBox 30"/>
          <p:cNvSpPr txBox="1"/>
          <p:nvPr/>
        </p:nvSpPr>
        <p:spPr>
          <a:xfrm>
            <a:off x="4537549" y="5406162"/>
            <a:ext cx="21231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 smtClean="0">
                <a:latin typeface="Arial"/>
                <a:cs typeface="Arial"/>
              </a:rPr>
              <a:t>Ouragans</a:t>
            </a:r>
            <a:r>
              <a:rPr lang="en-US" sz="1500" dirty="0" smtClean="0">
                <a:latin typeface="Arial"/>
                <a:cs typeface="Arial"/>
              </a:rPr>
              <a:t>/cyclones</a:t>
            </a:r>
          </a:p>
        </p:txBody>
      </p:sp>
      <p:sp>
        <p:nvSpPr>
          <p:cNvPr id="20" name="TextBox 31"/>
          <p:cNvSpPr txBox="1"/>
          <p:nvPr/>
        </p:nvSpPr>
        <p:spPr>
          <a:xfrm>
            <a:off x="6647120" y="5394872"/>
            <a:ext cx="21231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 smtClean="0">
                <a:latin typeface="Arial"/>
                <a:cs typeface="Arial"/>
              </a:rPr>
              <a:t>Inondations</a:t>
            </a:r>
            <a:endParaRPr lang="en-US" sz="1500" dirty="0" smtClean="0">
              <a:latin typeface="Arial"/>
              <a:cs typeface="Arial"/>
            </a:endParaRPr>
          </a:p>
        </p:txBody>
      </p:sp>
      <p:sp>
        <p:nvSpPr>
          <p:cNvPr id="21" name="TextBox 32"/>
          <p:cNvSpPr txBox="1"/>
          <p:nvPr/>
        </p:nvSpPr>
        <p:spPr>
          <a:xfrm>
            <a:off x="468570" y="3174452"/>
            <a:ext cx="19094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 smtClean="0">
                <a:latin typeface="Arial"/>
                <a:cs typeface="Arial"/>
              </a:rPr>
              <a:t>Fournitures</a:t>
            </a:r>
            <a:r>
              <a:rPr lang="en-US" sz="1500" dirty="0" smtClean="0">
                <a:latin typeface="Arial"/>
                <a:cs typeface="Arial"/>
              </a:rPr>
              <a:t> </a:t>
            </a:r>
            <a:r>
              <a:rPr lang="en-US" sz="1500" dirty="0" err="1" smtClean="0">
                <a:latin typeface="Arial"/>
                <a:cs typeface="Arial"/>
              </a:rPr>
              <a:t>médicales</a:t>
            </a:r>
            <a:r>
              <a:rPr lang="en-US" sz="1500" dirty="0" smtClean="0">
                <a:latin typeface="Arial"/>
                <a:cs typeface="Arial"/>
              </a:rPr>
              <a:t> et </a:t>
            </a:r>
            <a:r>
              <a:rPr lang="en-US" sz="1500" dirty="0" err="1" smtClean="0">
                <a:latin typeface="Arial"/>
                <a:cs typeface="Arial"/>
              </a:rPr>
              <a:t>logistique</a:t>
            </a:r>
            <a:endParaRPr lang="en-US" sz="15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65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160564"/>
            <a:ext cx="4089488" cy="5709305"/>
          </a:xfrm>
        </p:spPr>
        <p:txBody>
          <a:bodyPr>
            <a:normAutofit fontScale="85000" lnSpcReduction="10000"/>
          </a:bodyPr>
          <a:lstStyle/>
          <a:p>
            <a:r>
              <a:rPr lang="fr-FR" dirty="0" smtClean="0"/>
              <a:t>1854 : épidémie de choléra à Londres (Soho-Broad St.) – 600 morts</a:t>
            </a:r>
          </a:p>
          <a:p>
            <a:r>
              <a:rPr lang="fr-FR" dirty="0" smtClean="0"/>
              <a:t>Edward Snow cartographie les morts et les pompes d’eau publiques </a:t>
            </a:r>
          </a:p>
          <a:p>
            <a:r>
              <a:rPr lang="fr-FR" dirty="0" smtClean="0"/>
              <a:t>Emet l’hypothèse que l’eau d’une pompe est contaminée et propage le choléra</a:t>
            </a:r>
          </a:p>
          <a:p>
            <a:r>
              <a:rPr lang="fr-FR" dirty="0" smtClean="0"/>
              <a:t>= début de l’épidémiologie</a:t>
            </a:r>
          </a:p>
          <a:p>
            <a:r>
              <a:rPr lang="fr-FR" dirty="0" smtClean="0">
                <a:sym typeface="Wingdings"/>
              </a:rPr>
              <a:t> Suppose existence de cartes détaillées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88" y="0"/>
            <a:ext cx="5054512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" y="11869"/>
            <a:ext cx="4716017" cy="968859"/>
          </a:xfrm>
          <a:solidFill>
            <a:schemeClr val="bg1">
              <a:alpha val="43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fr-FR" sz="2800" b="1" dirty="0" smtClean="0"/>
              <a:t>Des cartes pour la santé ? </a:t>
            </a:r>
            <a:r>
              <a:rPr lang="fr-FR" sz="2800" dirty="0"/>
              <a:t/>
            </a:r>
            <a:br>
              <a:rPr lang="fr-FR" sz="2800" dirty="0"/>
            </a:br>
            <a:r>
              <a:rPr lang="fr-FR" sz="2800" dirty="0" smtClean="0"/>
              <a:t>U</a:t>
            </a:r>
            <a:r>
              <a:rPr lang="fr-FR" sz="2800" b="1" dirty="0" smtClean="0"/>
              <a:t>ne histoire ancienne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90450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288032"/>
            <a:ext cx="9118589" cy="623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50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CR3k76HWIAA3eJD.jpg: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5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orieke\Dropbox\BenEnJorieke\missing maps\gore_bing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inhoud 3"/>
          <p:cNvSpPr txBox="1">
            <a:spLocks/>
          </p:cNvSpPr>
          <p:nvPr/>
        </p:nvSpPr>
        <p:spPr>
          <a:xfrm>
            <a:off x="107504" y="551723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000" dirty="0" smtClean="0">
                <a:solidFill>
                  <a:schemeClr val="bg1"/>
                </a:solidFill>
              </a:rPr>
              <a:t>Photographie aérienne de Goré, Tchad</a:t>
            </a:r>
          </a:p>
          <a:p>
            <a:r>
              <a:rPr lang="nl-BE" sz="2000" dirty="0" smtClean="0">
                <a:solidFill>
                  <a:schemeClr val="bg1"/>
                </a:solidFill>
              </a:rPr>
              <a:t>3 camps de réfugiés</a:t>
            </a:r>
          </a:p>
          <a:p>
            <a:r>
              <a:rPr lang="nl-BE" sz="2000" dirty="0" smtClean="0">
                <a:solidFill>
                  <a:schemeClr val="bg1"/>
                </a:solidFill>
              </a:rPr>
              <a:t>Un endroit comme beaucoup d’autres en Afrique</a:t>
            </a:r>
            <a:endParaRPr lang="nl-B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79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1027" name="Picture 3" descr="C:\Users\Jorieke\Dropbox\BenEnJorieke\missing maps\gore_goo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004888" y="-361950"/>
            <a:ext cx="11153776" cy="758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inhoud 3"/>
          <p:cNvSpPr txBox="1">
            <a:spLocks/>
          </p:cNvSpPr>
          <p:nvPr/>
        </p:nvSpPr>
        <p:spPr>
          <a:xfrm>
            <a:off x="0" y="6137920"/>
            <a:ext cx="374441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 dirty="0" err="1" smtClean="0"/>
              <a:t>Goré</a:t>
            </a:r>
            <a:r>
              <a:rPr lang="nl-BE" sz="2000" dirty="0" smtClean="0"/>
              <a:t>, </a:t>
            </a:r>
            <a:r>
              <a:rPr lang="nl-BE" sz="2000" dirty="0" err="1" smtClean="0"/>
              <a:t>Tjaad</a:t>
            </a:r>
            <a:r>
              <a:rPr lang="nl-BE" sz="2000" dirty="0" smtClean="0"/>
              <a:t> op Google </a:t>
            </a:r>
            <a:r>
              <a:rPr lang="nl-BE" sz="2000" dirty="0" err="1" smtClean="0"/>
              <a:t>Maps</a:t>
            </a:r>
            <a:endParaRPr lang="nl-BE" sz="2000" dirty="0" smtClean="0"/>
          </a:p>
        </p:txBody>
      </p:sp>
    </p:spTree>
    <p:extLst>
      <p:ext uri="{BB962C8B-B14F-4D97-AF65-F5344CB8AC3E}">
        <p14:creationId xmlns:p14="http://schemas.microsoft.com/office/powerpoint/2010/main" val="235308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122" name="Picture 2" descr="C:\Users\Jorieke\Dropbox\BenEnJorieke\missing maps\gore_os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971550" y="-357188"/>
            <a:ext cx="11087100" cy="757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inhoud 3"/>
          <p:cNvSpPr txBox="1">
            <a:spLocks/>
          </p:cNvSpPr>
          <p:nvPr/>
        </p:nvSpPr>
        <p:spPr>
          <a:xfrm>
            <a:off x="0" y="6147995"/>
            <a:ext cx="3744416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sz="2000" dirty="0" err="1" smtClean="0"/>
              <a:t>Goré</a:t>
            </a:r>
            <a:r>
              <a:rPr lang="nl-BE" sz="2000" dirty="0" smtClean="0"/>
              <a:t>, </a:t>
            </a:r>
            <a:r>
              <a:rPr lang="nl-BE" sz="2000" dirty="0" err="1" smtClean="0"/>
              <a:t>Tjaad</a:t>
            </a:r>
            <a:r>
              <a:rPr lang="nl-BE" sz="2000" dirty="0" smtClean="0"/>
              <a:t> op OpenStreetMap</a:t>
            </a:r>
          </a:p>
        </p:txBody>
      </p:sp>
    </p:spTree>
    <p:extLst>
      <p:ext uri="{BB962C8B-B14F-4D97-AF65-F5344CB8AC3E}">
        <p14:creationId xmlns:p14="http://schemas.microsoft.com/office/powerpoint/2010/main" val="385713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34083"/>
          </a:xfrm>
        </p:spPr>
        <p:txBody>
          <a:bodyPr/>
          <a:lstStyle/>
          <a:p>
            <a:r>
              <a:rPr lang="fr-FR" b="0" dirty="0" err="1" smtClean="0"/>
              <a:t>OpenStreetMap</a:t>
            </a:r>
            <a:endParaRPr lang="fr-FR" b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659053"/>
          </a:xfrm>
        </p:spPr>
        <p:txBody>
          <a:bodyPr/>
          <a:lstStyle/>
          <a:p>
            <a:r>
              <a:rPr lang="fr-FR" sz="2400" dirty="0" smtClean="0"/>
              <a:t>Carte collaborative</a:t>
            </a:r>
          </a:p>
          <a:p>
            <a:r>
              <a:rPr lang="fr-FR" sz="2400" dirty="0" smtClean="0"/>
              <a:t>Initiée en 2004</a:t>
            </a:r>
          </a:p>
          <a:p>
            <a:r>
              <a:rPr lang="fr-FR" sz="2400" dirty="0" smtClean="0"/>
              <a:t>Cartographie par des volontaires</a:t>
            </a:r>
          </a:p>
          <a:p>
            <a:r>
              <a:rPr lang="fr-FR" sz="2400" dirty="0" smtClean="0"/>
              <a:t>Sur base d’images satellitaires détaillées</a:t>
            </a:r>
          </a:p>
          <a:p>
            <a:r>
              <a:rPr lang="fr-FR" sz="2400" dirty="0" smtClean="0"/>
              <a:t>Développement rapide</a:t>
            </a:r>
          </a:p>
          <a:p>
            <a:r>
              <a:rPr lang="fr-FR" sz="2400" dirty="0" smtClean="0"/>
              <a:t>+ 600 000 volontaires partout dans le monde</a:t>
            </a:r>
            <a:endParaRPr lang="fr-FR" sz="2400" dirty="0"/>
          </a:p>
        </p:txBody>
      </p:sp>
      <p:pic>
        <p:nvPicPr>
          <p:cNvPr id="1026" name="Picture 2" descr="ogo de OpenStreet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2750" y="-22448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64705" y="3833865"/>
            <a:ext cx="6721513" cy="276348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693" y="3810992"/>
            <a:ext cx="4169307" cy="278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34083"/>
          </a:xfrm>
        </p:spPr>
        <p:txBody>
          <a:bodyPr/>
          <a:lstStyle/>
          <a:p>
            <a:r>
              <a:rPr lang="fr-FR" b="0" dirty="0" err="1"/>
              <a:t>OpenStreetMap</a:t>
            </a:r>
            <a:endParaRPr lang="fr-FR" dirty="0"/>
          </a:p>
        </p:txBody>
      </p:sp>
      <p:pic>
        <p:nvPicPr>
          <p:cNvPr id="5" name="Africa Year of Edits [720p]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124744"/>
            <a:ext cx="8229600" cy="5272881"/>
          </a:xfrm>
        </p:spPr>
      </p:pic>
      <p:pic>
        <p:nvPicPr>
          <p:cNvPr id="4" name="Picture 2" descr="ogo de OpenStreetMa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4328" y="-22448"/>
            <a:ext cx="1619672" cy="161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06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706091"/>
          </a:xfrm>
        </p:spPr>
        <p:txBody>
          <a:bodyPr/>
          <a:lstStyle/>
          <a:p>
            <a:r>
              <a:rPr lang="fr-FR" sz="3200" b="0" dirty="0" err="1" smtClean="0"/>
              <a:t>Humanitarian</a:t>
            </a:r>
            <a:r>
              <a:rPr lang="fr-FR" sz="3200" b="0" dirty="0" smtClean="0"/>
              <a:t> </a:t>
            </a:r>
            <a:r>
              <a:rPr lang="fr-FR" sz="3200" b="0" dirty="0" err="1" smtClean="0"/>
              <a:t>OpenStreetMap</a:t>
            </a:r>
            <a:r>
              <a:rPr lang="fr-FR" sz="3200" b="0" dirty="0" smtClean="0"/>
              <a:t> Team</a:t>
            </a:r>
            <a:endParaRPr lang="fr-FR" sz="3200" b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46856" y="980728"/>
            <a:ext cx="8507288" cy="5587045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fr-FR" sz="2400" dirty="0" smtClean="0"/>
              <a:t>Après séisme à Haïti en 2010, grand besoin de cartes </a:t>
            </a:r>
            <a:br>
              <a:rPr lang="fr-FR" sz="2400" dirty="0" smtClean="0"/>
            </a:br>
            <a:r>
              <a:rPr lang="fr-FR" sz="2400" dirty="0" smtClean="0"/>
              <a:t>pour la reconstruction</a:t>
            </a:r>
          </a:p>
          <a:p>
            <a:pPr marL="342900" indent="-342900">
              <a:buFont typeface="Arial" charset="0"/>
              <a:buChar char="•"/>
            </a:pPr>
            <a:r>
              <a:rPr lang="fr-FR" sz="2400" dirty="0" smtClean="0"/>
              <a:t>Création du projet HOT</a:t>
            </a:r>
          </a:p>
          <a:p>
            <a:pPr marL="342900" indent="-342900">
              <a:buFont typeface="Arial" charset="0"/>
              <a:buChar char="•"/>
            </a:pPr>
            <a:r>
              <a:rPr lang="fr-FR" sz="2400" dirty="0" smtClean="0"/>
              <a:t>Gère les demandes de cartographie des ONG telles Médecins Sans Frontières</a:t>
            </a:r>
          </a:p>
          <a:p>
            <a:pPr marL="342900" indent="-342900">
              <a:buFont typeface="Arial" charset="0"/>
              <a:buChar char="•"/>
            </a:pPr>
            <a:r>
              <a:rPr lang="fr-FR" sz="2400" dirty="0" smtClean="0"/>
              <a:t>Notamment lors des </a:t>
            </a:r>
            <a:br>
              <a:rPr lang="fr-FR" sz="2400" dirty="0" smtClean="0"/>
            </a:br>
            <a:r>
              <a:rPr lang="fr-FR" sz="2400" dirty="0" smtClean="0"/>
              <a:t>catastrophes naturelles</a:t>
            </a:r>
          </a:p>
          <a:p>
            <a:pPr marL="342900" indent="-342900">
              <a:buFont typeface="Arial" charset="0"/>
              <a:buChar char="•"/>
            </a:pPr>
            <a:r>
              <a:rPr lang="fr-FR" sz="2400" dirty="0" smtClean="0"/>
              <a:t>Vers les volontaires </a:t>
            </a:r>
            <a:br>
              <a:rPr lang="fr-FR" sz="2400" dirty="0" smtClean="0"/>
            </a:br>
            <a:r>
              <a:rPr lang="fr-FR" sz="2400" dirty="0" smtClean="0"/>
              <a:t>OSM</a:t>
            </a:r>
          </a:p>
          <a:p>
            <a:pPr marL="342900" indent="-342900">
              <a:buFont typeface="Arial" charset="0"/>
              <a:buChar char="•"/>
            </a:pPr>
            <a:r>
              <a:rPr lang="fr-FR" sz="2400" dirty="0" smtClean="0"/>
              <a:t>Participation individuelle</a:t>
            </a:r>
            <a:br>
              <a:rPr lang="fr-FR" sz="2400" dirty="0" smtClean="0"/>
            </a:br>
            <a:r>
              <a:rPr lang="fr-FR" sz="2400" dirty="0" smtClean="0"/>
              <a:t>tout le temps ou </a:t>
            </a:r>
            <a:br>
              <a:rPr lang="fr-FR" sz="2400" dirty="0" smtClean="0"/>
            </a:br>
            <a:r>
              <a:rPr lang="fr-FR" sz="2400" dirty="0" smtClean="0"/>
              <a:t>collective lors des </a:t>
            </a:r>
            <a:br>
              <a:rPr lang="fr-FR" sz="2400" dirty="0" smtClean="0"/>
            </a:br>
            <a:r>
              <a:rPr lang="fr-FR" sz="2400" dirty="0" err="1" smtClean="0"/>
              <a:t>mapathons</a:t>
            </a:r>
            <a:endParaRPr lang="fr-FR" sz="2400" dirty="0" smtClean="0"/>
          </a:p>
        </p:txBody>
      </p:sp>
      <p:pic>
        <p:nvPicPr>
          <p:cNvPr id="2054" name="Picture 6" descr="ot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8486" y="0"/>
            <a:ext cx="2234613" cy="1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ésultat de recherche d'images pour &quot;haiti tremblement de terre 2010 destruction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904" y="3210797"/>
            <a:ext cx="5436096" cy="361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16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</TotalTime>
  <Words>497</Words>
  <Application>Microsoft Macintosh PowerPoint</Application>
  <PresentationFormat>Présentation à l'écran (4:3)</PresentationFormat>
  <Paragraphs>68</Paragraphs>
  <Slides>15</Slides>
  <Notes>10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Oxygen</vt:lpstr>
      <vt:lpstr>Wingdings</vt:lpstr>
      <vt:lpstr>simple-light</vt:lpstr>
      <vt:lpstr>Grand Mapathon National 25 mars 2017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OpenStreetMap</vt:lpstr>
      <vt:lpstr>OpenStreetMap</vt:lpstr>
      <vt:lpstr>Humanitarian OpenStreetMap Team</vt:lpstr>
      <vt:lpstr>Présentation PowerPoint</vt:lpstr>
      <vt:lpstr>Présentation PowerPoint</vt:lpstr>
      <vt:lpstr>Pourquoi cartographier nous même avec OpenStreetMap ?</vt:lpstr>
      <vt:lpstr>Cartographie en 4 étapes</vt:lpstr>
      <vt:lpstr>Quand vous contribuez à la cartographie, vous aidez les ONG à résoudre des problèmes tels que : </vt:lpstr>
      <vt:lpstr>Des cartes pour la santé ?  Une histoire ancienne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 Mapathon</dc:title>
  <dc:creator>Joost Schouppe</dc:creator>
  <cp:lastModifiedBy>Utilisateur de Microsoft Office</cp:lastModifiedBy>
  <cp:revision>67</cp:revision>
  <cp:lastPrinted>2017-03-27T09:11:10Z</cp:lastPrinted>
  <dcterms:modified xsi:type="dcterms:W3CDTF">2017-03-27T09:11:13Z</dcterms:modified>
</cp:coreProperties>
</file>